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2"/>
    <p:sldId id="257" r:id="rId23"/>
    <p:sldId id="258" r:id="rId24"/>
    <p:sldId id="259" r:id="rId25"/>
    <p:sldId id="260" r:id="rId26"/>
    <p:sldId id="261" r:id="rId27"/>
    <p:sldId id="262" r:id="rId28"/>
    <p:sldId id="263" r:id="rId29"/>
    <p:sldId id="264" r:id="rId30"/>
    <p:sldId id="265" r:id="rId31"/>
    <p:sldId id="266" r:id="rId32"/>
    <p:sldId id="267" r:id="rId33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Muli Regular" charset="1" panose="00000500000000000000"/>
      <p:regular r:id="rId10"/>
    </p:embeddedFont>
    <p:embeddedFont>
      <p:font typeface="Muli Regular Bold" charset="1" panose="00000700000000000000"/>
      <p:regular r:id="rId11"/>
    </p:embeddedFont>
    <p:embeddedFont>
      <p:font typeface="Muli Regular Italics" charset="1" panose="00000500000000000000"/>
      <p:regular r:id="rId12"/>
    </p:embeddedFont>
    <p:embeddedFont>
      <p:font typeface="Muli Regular Bold Italics" charset="1" panose="00000700000000000000"/>
      <p:regular r:id="rId13"/>
    </p:embeddedFont>
    <p:embeddedFont>
      <p:font typeface="Muli Extra Light" charset="1" panose="00000300000000000000"/>
      <p:regular r:id="rId14"/>
    </p:embeddedFont>
    <p:embeddedFont>
      <p:font typeface="Muli Extra Light Bold" charset="1" panose="00000400000000000000"/>
      <p:regular r:id="rId15"/>
    </p:embeddedFont>
    <p:embeddedFont>
      <p:font typeface="Muli Extra Light Italics" charset="1" panose="00000300000000000000"/>
      <p:regular r:id="rId16"/>
    </p:embeddedFont>
    <p:embeddedFont>
      <p:font typeface="Muli Extra Light Bold Italics" charset="1" panose="00000400000000000000"/>
      <p:regular r:id="rId17"/>
    </p:embeddedFont>
    <p:embeddedFont>
      <p:font typeface="Montserrat" charset="1" panose="00000500000000000000"/>
      <p:regular r:id="rId18"/>
    </p:embeddedFont>
    <p:embeddedFont>
      <p:font typeface="Montserrat Bold" charset="1" panose="00000600000000000000"/>
      <p:regular r:id="rId19"/>
    </p:embeddedFont>
    <p:embeddedFont>
      <p:font typeface="Montserrat Italics" charset="1" panose="00000500000000000000"/>
      <p:regular r:id="rId20"/>
    </p:embeddedFont>
    <p:embeddedFont>
      <p:font typeface="Montserrat Bold Italics" charset="1" panose="0000060000000000000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slides/slide1.xml" Type="http://schemas.openxmlformats.org/officeDocument/2006/relationships/slide"/><Relationship Id="rId23" Target="slides/slide2.xml" Type="http://schemas.openxmlformats.org/officeDocument/2006/relationships/slide"/><Relationship Id="rId24" Target="slides/slide3.xml" Type="http://schemas.openxmlformats.org/officeDocument/2006/relationships/slide"/><Relationship Id="rId25" Target="slides/slide4.xml" Type="http://schemas.openxmlformats.org/officeDocument/2006/relationships/slide"/><Relationship Id="rId26" Target="slides/slide5.xml" Type="http://schemas.openxmlformats.org/officeDocument/2006/relationships/slide"/><Relationship Id="rId27" Target="slides/slide6.xml" Type="http://schemas.openxmlformats.org/officeDocument/2006/relationships/slide"/><Relationship Id="rId28" Target="slides/slide7.xml" Type="http://schemas.openxmlformats.org/officeDocument/2006/relationships/slide"/><Relationship Id="rId29" Target="slides/slide8.xml" Type="http://schemas.openxmlformats.org/officeDocument/2006/relationships/slide"/><Relationship Id="rId3" Target="viewProps.xml" Type="http://schemas.openxmlformats.org/officeDocument/2006/relationships/viewProps"/><Relationship Id="rId30" Target="slides/slide9.xml" Type="http://schemas.openxmlformats.org/officeDocument/2006/relationships/slide"/><Relationship Id="rId31" Target="slides/slide10.xml" Type="http://schemas.openxmlformats.org/officeDocument/2006/relationships/slide"/><Relationship Id="rId32" Target="slides/slide11.xml" Type="http://schemas.openxmlformats.org/officeDocument/2006/relationships/slide"/><Relationship Id="rId33" Target="slides/slide12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5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6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7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8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png" Type="http://schemas.openxmlformats.org/officeDocument/2006/relationships/image"/><Relationship Id="rId4" Target="../media/image11.png" Type="http://schemas.openxmlformats.org/officeDocument/2006/relationships/image"/><Relationship Id="rId5" Target="../media/image12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>
  <p:cSld>
    <p:bg>
      <p:bgPr>
        <a:solidFill>
          <a:srgbClr val="1D24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359181" y="7031334"/>
            <a:ext cx="6511333" cy="6511333"/>
            <a:chOff x="0" y="0"/>
            <a:chExt cx="6350000" cy="6350000"/>
          </a:xfrm>
        </p:grpSpPr>
        <p:sp>
          <p:nvSpPr>
            <p:cNvPr name="Freeform 3" id="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94759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-1977005" y="-3546217"/>
            <a:ext cx="6294579" cy="6294579"/>
            <a:chOff x="0" y="0"/>
            <a:chExt cx="6350000" cy="6350000"/>
          </a:xfrm>
        </p:grpSpPr>
        <p:sp>
          <p:nvSpPr>
            <p:cNvPr name="Freeform 5" id="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8BD4AB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1831293" y="1416733"/>
            <a:ext cx="14625413" cy="16552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543"/>
              </a:lnSpc>
              <a:spcBef>
                <a:spcPct val="0"/>
              </a:spcBef>
            </a:pPr>
            <a:r>
              <a:rPr lang="en-US" sz="9674">
                <a:solidFill>
                  <a:srgbClr val="FFFFFF"/>
                </a:solidFill>
                <a:latin typeface="Muli Regular"/>
              </a:rPr>
              <a:t>XỬ LÝ TÍN HIỆU SỐ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249660" y="8490202"/>
            <a:ext cx="11251416" cy="11626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88"/>
              </a:lnSpc>
            </a:pPr>
            <a:r>
              <a:rPr lang="en-US" sz="3348">
                <a:solidFill>
                  <a:srgbClr val="FFFFFF"/>
                </a:solidFill>
                <a:latin typeface="Muli Extra Light"/>
              </a:rPr>
              <a:t>Sinh viên thực hiện: Hoàng Quang Hùng</a:t>
            </a:r>
          </a:p>
          <a:p>
            <a:pPr algn="ctr">
              <a:lnSpc>
                <a:spcPts val="4688"/>
              </a:lnSpc>
              <a:spcBef>
                <a:spcPct val="0"/>
              </a:spcBef>
            </a:pPr>
            <a:r>
              <a:rPr lang="en-US" sz="3348">
                <a:solidFill>
                  <a:srgbClr val="FFFFFF"/>
                </a:solidFill>
                <a:latin typeface="Muli Extra Light"/>
              </a:rPr>
              <a:t>Lớp: 19TCLC_DT2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831293" y="4130278"/>
            <a:ext cx="14625413" cy="1739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FFFFFF"/>
                </a:solidFill>
                <a:latin typeface="Muli Regular"/>
              </a:rPr>
              <a:t>Phân tích đặc trưng phổ các nguyên âm của nhiều người nói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8BD4A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558216" y="1765487"/>
            <a:ext cx="17109036" cy="3099611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2879084" y="736282"/>
            <a:ext cx="11970330" cy="6324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95"/>
              </a:lnSpc>
            </a:pPr>
            <a:r>
              <a:rPr lang="en-US" spc="225" sz="4500">
                <a:solidFill>
                  <a:srgbClr val="5A4594"/>
                </a:solidFill>
                <a:latin typeface="Montserrat Bold"/>
              </a:rPr>
              <a:t>NHẬN XÉT: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558216" y="5932003"/>
            <a:ext cx="17109036" cy="12160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5A4594"/>
                </a:solidFill>
                <a:latin typeface="Muli Regular"/>
              </a:rPr>
              <a:t>- Nguyên âm /a/: mean F1 cao nhất. F1: 794 - 1074 Hz, F2: 1178 - 1823 Hz, F3: 1760 - 4441 Hz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89482" y="7244439"/>
            <a:ext cx="17109036" cy="5968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5A4594"/>
                </a:solidFill>
                <a:latin typeface="Muli Regular"/>
              </a:rPr>
              <a:t>- Nguyên âm /e/: F1: 621 - 913 Hz, F2: 928 - 2136 Hz, F3: 2132 - 3479 Hz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89482" y="8177629"/>
            <a:ext cx="17109036" cy="12160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5A4594"/>
                </a:solidFill>
                <a:latin typeface="Muli Regular"/>
              </a:rPr>
              <a:t>- Nguyên âm /i/: mean F2, F3 cao nhất, mean F1 thấp nhất. F1: 323 - 609 Hz, F2: 1169 - 2977 Hz, F3: 2714 - 3581 Hz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8BD4A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558216" y="1765487"/>
            <a:ext cx="17109036" cy="3099611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2879084" y="736282"/>
            <a:ext cx="11970330" cy="6324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95"/>
              </a:lnSpc>
            </a:pPr>
            <a:r>
              <a:rPr lang="en-US" spc="225" sz="4500">
                <a:solidFill>
                  <a:srgbClr val="5A4594"/>
                </a:solidFill>
                <a:latin typeface="Montserrat Bold"/>
              </a:rPr>
              <a:t>NHẬN XÉT: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558216" y="5932003"/>
            <a:ext cx="17109036" cy="5968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5A4594"/>
                </a:solidFill>
                <a:latin typeface="Muli Regular"/>
              </a:rPr>
              <a:t>- Nguyên âm /o/: F1: 719 - 1099 Hz, F2: 1016 - 1286 Hz, F3: 2315 - 3131 Hz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89482" y="7244439"/>
            <a:ext cx="17109036" cy="12160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5A4594"/>
                </a:solidFill>
                <a:latin typeface="Muli Regular"/>
              </a:rPr>
              <a:t>- Nguyên âm /u/: mean F1, F2, F3 gần như thấp nhất. F1: 383 - 482 Hz, F2: 748 - 2460 Hz, F3: 1578 - 3662 Hz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9475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337159" y="3851133"/>
            <a:ext cx="10031280" cy="638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995"/>
              </a:lnSpc>
            </a:pPr>
            <a:r>
              <a:rPr lang="en-US" spc="225" sz="4500">
                <a:solidFill>
                  <a:srgbClr val="F5E753"/>
                </a:solidFill>
                <a:latin typeface="Montserrat Bold"/>
              </a:rPr>
              <a:t>CẢM ƠN THẦY ĐÃ LẮNG NGHE!</a:t>
            </a: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912681" y="2424868"/>
            <a:ext cx="4705705" cy="543726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942975"/>
            <a:ext cx="17327468" cy="811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6720"/>
              </a:lnSpc>
              <a:spcBef>
                <a:spcPct val="0"/>
              </a:spcBef>
            </a:pPr>
            <a:r>
              <a:rPr lang="en-US" sz="4800">
                <a:solidFill>
                  <a:srgbClr val="000000"/>
                </a:solidFill>
                <a:latin typeface="Muli Regular"/>
              </a:rPr>
              <a:t>Nhiệm vụ trong nhóm: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3239369"/>
            <a:ext cx="17327468" cy="12160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latin typeface="Muli Regular"/>
              </a:rPr>
              <a:t>- Xuất phổ băng rộng và đô tần số formant các file tín hiệu: </a:t>
            </a:r>
          </a:p>
          <a:p>
            <a:pPr algn="just" marL="0" indent="0" lvl="0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000000"/>
                </a:solidFill>
                <a:latin typeface="Muli Regular"/>
              </a:rPr>
              <a:t>01MDA, 02FVA, 03MAB, 04MHB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5076825"/>
            <a:ext cx="15346470" cy="12160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000000"/>
                </a:solidFill>
                <a:latin typeface="Muli Regular"/>
              </a:rPr>
              <a:t>- Nhận xét về sự khác biệt đặc trưng phổ giữa một nguyên âm của các người nói khác nhau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A459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504855" y="4536757"/>
            <a:ext cx="10754445" cy="1261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995"/>
              </a:lnSpc>
            </a:pPr>
            <a:r>
              <a:rPr lang="en-US" spc="225" sz="4500">
                <a:solidFill>
                  <a:srgbClr val="F5E753"/>
                </a:solidFill>
                <a:latin typeface="Montserrat Bold"/>
              </a:rPr>
              <a:t>KẾT QUẢ PHỔ BĂNG RỘNG CỦA NGUYÊN ÂM HUẤN LUYỆN</a:t>
            </a: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2155741" y="2559576"/>
            <a:ext cx="3871187" cy="516784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E75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86075" y="620383"/>
            <a:ext cx="14416223" cy="1137081"/>
            <a:chOff x="0" y="0"/>
            <a:chExt cx="19221630" cy="1516108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1403089" cy="1516108"/>
            </a:xfrm>
            <a:prstGeom prst="rect">
              <a:avLst/>
            </a:prstGeom>
          </p:spPr>
        </p:pic>
        <p:sp>
          <p:nvSpPr>
            <p:cNvPr name="TextBox 4" id="4"/>
            <p:cNvSpPr txBox="true"/>
            <p:nvPr/>
          </p:nvSpPr>
          <p:spPr>
            <a:xfrm rot="0">
              <a:off x="2038790" y="184689"/>
              <a:ext cx="17182841" cy="105346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0" indent="0" lvl="0">
                <a:lnSpc>
                  <a:spcPts val="6720"/>
                </a:lnSpc>
                <a:spcBef>
                  <a:spcPct val="0"/>
                </a:spcBef>
              </a:pPr>
              <a:r>
                <a:rPr lang="en-US" sz="4800">
                  <a:solidFill>
                    <a:srgbClr val="1D242C"/>
                  </a:solidFill>
                  <a:latin typeface="Muli Regular"/>
                </a:rPr>
                <a:t>File 01MDA</a:t>
              </a:r>
            </a:p>
          </p:txBody>
        </p:sp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154413" y="1961332"/>
            <a:ext cx="15979173" cy="794408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E75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86075" y="620383"/>
            <a:ext cx="14416223" cy="1137081"/>
            <a:chOff x="0" y="0"/>
            <a:chExt cx="19221630" cy="1516108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1403089" cy="1516108"/>
            </a:xfrm>
            <a:prstGeom prst="rect">
              <a:avLst/>
            </a:prstGeom>
          </p:spPr>
        </p:pic>
        <p:sp>
          <p:nvSpPr>
            <p:cNvPr name="TextBox 4" id="4"/>
            <p:cNvSpPr txBox="true"/>
            <p:nvPr/>
          </p:nvSpPr>
          <p:spPr>
            <a:xfrm rot="0">
              <a:off x="2038790" y="184689"/>
              <a:ext cx="17182841" cy="105346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0" indent="0" lvl="0">
                <a:lnSpc>
                  <a:spcPts val="6720"/>
                </a:lnSpc>
                <a:spcBef>
                  <a:spcPct val="0"/>
                </a:spcBef>
              </a:pPr>
              <a:r>
                <a:rPr lang="en-US" sz="4800">
                  <a:solidFill>
                    <a:srgbClr val="1D242C"/>
                  </a:solidFill>
                  <a:latin typeface="Muli Regular"/>
                </a:rPr>
                <a:t>File 02FVA</a:t>
              </a:r>
            </a:p>
          </p:txBody>
        </p:sp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918044" y="1986825"/>
            <a:ext cx="16451913" cy="807075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E75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86075" y="620383"/>
            <a:ext cx="14416223" cy="1137081"/>
            <a:chOff x="0" y="0"/>
            <a:chExt cx="19221630" cy="1516108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1403089" cy="1516108"/>
            </a:xfrm>
            <a:prstGeom prst="rect">
              <a:avLst/>
            </a:prstGeom>
          </p:spPr>
        </p:pic>
        <p:sp>
          <p:nvSpPr>
            <p:cNvPr name="TextBox 4" id="4"/>
            <p:cNvSpPr txBox="true"/>
            <p:nvPr/>
          </p:nvSpPr>
          <p:spPr>
            <a:xfrm rot="0">
              <a:off x="2038790" y="184689"/>
              <a:ext cx="17182841" cy="105346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0" indent="0" lvl="0">
                <a:lnSpc>
                  <a:spcPts val="6720"/>
                </a:lnSpc>
                <a:spcBef>
                  <a:spcPct val="0"/>
                </a:spcBef>
              </a:pPr>
              <a:r>
                <a:rPr lang="en-US" sz="4800">
                  <a:solidFill>
                    <a:srgbClr val="1D242C"/>
                  </a:solidFill>
                  <a:latin typeface="Muli Regular"/>
                </a:rPr>
                <a:t>File 03MAB</a:t>
              </a:r>
            </a:p>
          </p:txBody>
        </p:sp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807387" y="1757464"/>
            <a:ext cx="16673225" cy="823697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E75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86075" y="620383"/>
            <a:ext cx="14416223" cy="1137081"/>
            <a:chOff x="0" y="0"/>
            <a:chExt cx="19221630" cy="1516108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1403089" cy="1516108"/>
            </a:xfrm>
            <a:prstGeom prst="rect">
              <a:avLst/>
            </a:prstGeom>
          </p:spPr>
        </p:pic>
        <p:sp>
          <p:nvSpPr>
            <p:cNvPr name="TextBox 4" id="4"/>
            <p:cNvSpPr txBox="true"/>
            <p:nvPr/>
          </p:nvSpPr>
          <p:spPr>
            <a:xfrm rot="0">
              <a:off x="2038790" y="184689"/>
              <a:ext cx="17182841" cy="105346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0" indent="0" lvl="0">
                <a:lnSpc>
                  <a:spcPts val="6720"/>
                </a:lnSpc>
                <a:spcBef>
                  <a:spcPct val="0"/>
                </a:spcBef>
              </a:pPr>
              <a:r>
                <a:rPr lang="en-US" sz="4800">
                  <a:solidFill>
                    <a:srgbClr val="1D242C"/>
                  </a:solidFill>
                  <a:latin typeface="Muli Regular"/>
                </a:rPr>
                <a:t>File 04MHB</a:t>
              </a:r>
            </a:p>
          </p:txBody>
        </p:sp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097922" y="1757464"/>
            <a:ext cx="16092155" cy="812989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8BD4A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480266" y="1591722"/>
            <a:ext cx="8377195" cy="3324969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9430539" y="1591722"/>
            <a:ext cx="8377195" cy="3324969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480266" y="5933331"/>
            <a:ext cx="8377195" cy="3324969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9452130" y="5933331"/>
            <a:ext cx="8355604" cy="3324969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480266" y="736282"/>
            <a:ext cx="17327468" cy="6324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95"/>
              </a:lnSpc>
            </a:pPr>
            <a:r>
              <a:rPr lang="en-US" spc="225" sz="4500">
                <a:solidFill>
                  <a:srgbClr val="5A4594"/>
                </a:solidFill>
                <a:latin typeface="Montserrat Bold"/>
              </a:rPr>
              <a:t>BỘ 3 TẦN SỐ FORMANT MỖI NGUYÊN ÂM CỦA 4 FILE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8BD4A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450341" y="2732521"/>
            <a:ext cx="17387318" cy="4821957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480266" y="421957"/>
            <a:ext cx="17327468" cy="1261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95"/>
              </a:lnSpc>
            </a:pPr>
            <a:r>
              <a:rPr lang="en-US" spc="225" sz="4500">
                <a:solidFill>
                  <a:srgbClr val="5A4594"/>
                </a:solidFill>
                <a:latin typeface="Montserrat Bold"/>
              </a:rPr>
              <a:t>BẢNG DỮ LIỆU BỘ 3 TẦN SỐ FORMANT </a:t>
            </a:r>
          </a:p>
          <a:p>
            <a:pPr algn="ctr">
              <a:lnSpc>
                <a:spcPts val="4995"/>
              </a:lnSpc>
            </a:pPr>
            <a:r>
              <a:rPr lang="en-US" spc="225" sz="4500">
                <a:solidFill>
                  <a:srgbClr val="5A4594"/>
                </a:solidFill>
                <a:latin typeface="Montserrat Bold"/>
              </a:rPr>
              <a:t>MỖI NGUYÊN ÂM CỦA 8 FILE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DAE0oqelF7M</dc:identifier>
  <dcterms:modified xsi:type="dcterms:W3CDTF">2011-08-01T06:04:30Z</dcterms:modified>
  <cp:revision>1</cp:revision>
  <dc:title>XỬ LÝ TÍN HIỆU SỐ - TH</dc:title>
</cp:coreProperties>
</file>